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7E1942-97CF-4644-BCFA-E76656E14730}" v="2" dt="2022-02-17T15:26:13.4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mond,Guy" userId="be0765f5-4eaf-4715-a88b-544a8bcd9aab" providerId="ADAL" clId="{C97E1942-97CF-4644-BCFA-E76656E14730}"/>
    <pc:docChg chg="undo custSel addSld modSld">
      <pc:chgData name="Diamond,Guy" userId="be0765f5-4eaf-4715-a88b-544a8bcd9aab" providerId="ADAL" clId="{C97E1942-97CF-4644-BCFA-E76656E14730}" dt="2022-02-17T15:39:06.354" v="739" actId="20577"/>
      <pc:docMkLst>
        <pc:docMk/>
      </pc:docMkLst>
      <pc:sldChg chg="modSp mod">
        <pc:chgData name="Diamond,Guy" userId="be0765f5-4eaf-4715-a88b-544a8bcd9aab" providerId="ADAL" clId="{C97E1942-97CF-4644-BCFA-E76656E14730}" dt="2022-02-17T15:29:33.229" v="18" actId="20577"/>
        <pc:sldMkLst>
          <pc:docMk/>
          <pc:sldMk cId="2730521189" sldId="256"/>
        </pc:sldMkLst>
        <pc:spChg chg="mod">
          <ac:chgData name="Diamond,Guy" userId="be0765f5-4eaf-4715-a88b-544a8bcd9aab" providerId="ADAL" clId="{C97E1942-97CF-4644-BCFA-E76656E14730}" dt="2022-02-17T15:29:33.229" v="18" actId="20577"/>
          <ac:spMkLst>
            <pc:docMk/>
            <pc:sldMk cId="2730521189" sldId="256"/>
            <ac:spMk id="3" creationId="{59CF487A-AD80-40A5-9BF6-E5338C4917DE}"/>
          </ac:spMkLst>
        </pc:spChg>
      </pc:sldChg>
      <pc:sldChg chg="modSp mod">
        <pc:chgData name="Diamond,Guy" userId="be0765f5-4eaf-4715-a88b-544a8bcd9aab" providerId="ADAL" clId="{C97E1942-97CF-4644-BCFA-E76656E14730}" dt="2022-02-17T15:30:16.383" v="22" actId="20577"/>
        <pc:sldMkLst>
          <pc:docMk/>
          <pc:sldMk cId="1995775325" sldId="257"/>
        </pc:sldMkLst>
        <pc:spChg chg="mod">
          <ac:chgData name="Diamond,Guy" userId="be0765f5-4eaf-4715-a88b-544a8bcd9aab" providerId="ADAL" clId="{C97E1942-97CF-4644-BCFA-E76656E14730}" dt="2022-02-17T15:30:16.383" v="22" actId="20577"/>
          <ac:spMkLst>
            <pc:docMk/>
            <pc:sldMk cId="1995775325" sldId="257"/>
            <ac:spMk id="3" creationId="{21CCA4CE-0FDB-4B96-8926-4019505A1CDC}"/>
          </ac:spMkLst>
        </pc:spChg>
      </pc:sldChg>
      <pc:sldChg chg="addSp delSp modSp new mod">
        <pc:chgData name="Diamond,Guy" userId="be0765f5-4eaf-4715-a88b-544a8bcd9aab" providerId="ADAL" clId="{C97E1942-97CF-4644-BCFA-E76656E14730}" dt="2022-02-17T15:36:02.726" v="281" actId="27636"/>
        <pc:sldMkLst>
          <pc:docMk/>
          <pc:sldMk cId="2018251480" sldId="259"/>
        </pc:sldMkLst>
        <pc:spChg chg="add del mod">
          <ac:chgData name="Diamond,Guy" userId="be0765f5-4eaf-4715-a88b-544a8bcd9aab" providerId="ADAL" clId="{C97E1942-97CF-4644-BCFA-E76656E14730}" dt="2022-02-17T15:36:02.726" v="281" actId="27636"/>
          <ac:spMkLst>
            <pc:docMk/>
            <pc:sldMk cId="2018251480" sldId="259"/>
            <ac:spMk id="3" creationId="{4901261E-4257-4499-8F9C-B2550816E7D1}"/>
          </ac:spMkLst>
        </pc:spChg>
        <pc:spChg chg="add del mod">
          <ac:chgData name="Diamond,Guy" userId="be0765f5-4eaf-4715-a88b-544a8bcd9aab" providerId="ADAL" clId="{C97E1942-97CF-4644-BCFA-E76656E14730}" dt="2022-02-17T15:26:13.476" v="8"/>
          <ac:spMkLst>
            <pc:docMk/>
            <pc:sldMk cId="2018251480" sldId="259"/>
            <ac:spMk id="4" creationId="{CD20FDD9-BE57-43C5-8ACD-20A60EDD6780}"/>
          </ac:spMkLst>
        </pc:spChg>
      </pc:sldChg>
      <pc:sldChg chg="modSp new mod">
        <pc:chgData name="Diamond,Guy" userId="be0765f5-4eaf-4715-a88b-544a8bcd9aab" providerId="ADAL" clId="{C97E1942-97CF-4644-BCFA-E76656E14730}" dt="2022-02-17T15:39:06.354" v="739" actId="20577"/>
        <pc:sldMkLst>
          <pc:docMk/>
          <pc:sldMk cId="567833824" sldId="260"/>
        </pc:sldMkLst>
        <pc:spChg chg="mod">
          <ac:chgData name="Diamond,Guy" userId="be0765f5-4eaf-4715-a88b-544a8bcd9aab" providerId="ADAL" clId="{C97E1942-97CF-4644-BCFA-E76656E14730}" dt="2022-02-17T15:39:06.354" v="739" actId="20577"/>
          <ac:spMkLst>
            <pc:docMk/>
            <pc:sldMk cId="567833824" sldId="260"/>
            <ac:spMk id="3" creationId="{32164D2E-A360-44F3-8EE5-683723CA3CB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78912-4864-4EFE-AC16-AFA210044D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0B2DEA-C93C-4B80-BC9D-F3293F8136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97FA4-9388-4D69-8501-415E24E5B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6F75-B786-4A6A-B2B1-7F590F9FBF8A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187E8-4F19-4BA0-A2AF-1F197C6F4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4214B-9322-4515-8286-0324A755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8C2-D726-4E6A-A595-3A1014F8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51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32FC4-F6D7-433A-B17E-4000E03B6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01A52D-D5DA-4696-ADED-4D3751AB0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3A870-B0A0-47A5-9D5E-67E36018E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6F75-B786-4A6A-B2B1-7F590F9FBF8A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99D99-5C8F-47B4-B54D-0987B82A9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12EE0-0026-4E16-8EE3-593D3F2FD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8C2-D726-4E6A-A595-3A1014F8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0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898562-4F66-4881-8D4C-6BC0F6912A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1FAE45-A02C-481E-8E6C-7DE12A7B0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CA86B-37BC-40C0-B60B-C50FB82D7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6F75-B786-4A6A-B2B1-7F590F9FBF8A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65427-61F5-4C9C-B4AB-471A96C8E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BE353-3A10-4A38-9EDC-1ED3B7EC6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8C2-D726-4E6A-A595-3A1014F8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26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4093C-C70A-4B66-9369-445E020A0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DB58F-6346-4619-8DA4-EDEC8ECA9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81EB0-F4F3-41B9-8194-D0F165680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6F75-B786-4A6A-B2B1-7F590F9FBF8A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6DFD0-592F-4C6D-BDFC-02BEA6FF5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98B7B-6536-48AF-9CD8-0676FEF41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8C2-D726-4E6A-A595-3A1014F8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3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68EC7-9238-4981-9ABB-710E9120F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B22D1-A473-42FF-9D96-52633D99A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165D7-B2AC-4894-B0A3-1374233E4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6F75-B786-4A6A-B2B1-7F590F9FBF8A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92D82-34F9-4749-B08A-4B53490C8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95BEB-76BC-4308-B66A-631F0FD47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8C2-D726-4E6A-A595-3A1014F8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4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56D32-C428-4ABC-92CC-5EC6D0541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94E44-5F48-4218-A511-7E77B76668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601D29-D61E-498A-A115-045C0E918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F40D7-2BC5-4635-AF97-59DD03B65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6F75-B786-4A6A-B2B1-7F590F9FBF8A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BC4D16-F46F-4D77-8EA0-D3B8201BB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ECDEFB-3589-4003-99F8-9C8A6303D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8C2-D726-4E6A-A595-3A1014F8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6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826E4-D579-48E8-BC53-DDDCA6EE2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AAEBA-619A-442A-AB2A-B1F18CD4B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4ECC0D-43A3-435B-A9ED-F3D4643BE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0DBD36-0C0F-44DE-9C92-63EF48FF95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2DAC29-1D86-4F58-985D-8012E177F9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B5126C-7123-4489-A6BC-B197A737F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6F75-B786-4A6A-B2B1-7F590F9FBF8A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9A3304-3E6A-496B-AADA-9CCEEDA4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D75E63-DB4C-4A17-9BF7-A7768F3B7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8C2-D726-4E6A-A595-3A1014F8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0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02B0C-D553-4A03-87EB-0FB07F636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07535B-E4D7-4C3C-ADC1-C6A34C58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6F75-B786-4A6A-B2B1-7F590F9FBF8A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7CAB39-4F9C-4ED4-98C3-FD99E01A6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F3A736-0EDD-4098-8D4C-575BCE0F5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8C2-D726-4E6A-A595-3A1014F8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16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5FB555-E41A-4432-A2F4-1287F7FB9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6F75-B786-4A6A-B2B1-7F590F9FBF8A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688D7F-68D6-48F0-A983-B5D4F954D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8F07D3-232E-4724-BE50-54C0BDB55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8C2-D726-4E6A-A595-3A1014F8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68D27-0557-42B2-A518-E4E5ACA4C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44A17-D974-4B31-B475-77C0F0C55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3D4DCA-D755-4BB6-B82C-B4A6AB113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7CA57-627D-4E0E-BE00-7358A8B70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6F75-B786-4A6A-B2B1-7F590F9FBF8A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884F8C-A361-4256-8350-84FA9A56F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8DEC8-0583-4CB5-B159-CE27BBFF7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8C2-D726-4E6A-A595-3A1014F8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6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FD681-CD02-4A76-A79E-BEF43D56F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B4EE4E-5678-476F-ABA7-871EB91AC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CA49C9-48A1-4C13-AF3C-2C261FBD58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527154-9680-4982-AA0C-44F398ADE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6F75-B786-4A6A-B2B1-7F590F9FBF8A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7BD78-A863-4918-B23E-CD7415675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291BB-7CF3-4019-BC62-78993F7C0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4F8C2-D726-4E6A-A595-3A1014F8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0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249C6A-67BD-4A2E-AE31-0D91C6EAE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D7DAC7-D3CE-4F17-8AC6-183D3ECF8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D31C8-BBF1-41C7-A670-3128FFE9B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46F75-B786-4A6A-B2B1-7F590F9FBF8A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F2083-2C7D-405E-A766-062AB15FD4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5F121-20D5-420A-8CAD-A5A101D84A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4F8C2-D726-4E6A-A595-3A1014F82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5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49DAF-3BE9-4219-A330-9590F85EF3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54087"/>
          </a:xfrm>
        </p:spPr>
        <p:txBody>
          <a:bodyPr>
            <a:normAutofit fontScale="90000"/>
          </a:bodyPr>
          <a:lstStyle/>
          <a:p>
            <a:r>
              <a:rPr lang="en-US" dirty="0"/>
              <a:t>Grant Writing: The Specific Aims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CF487A-AD80-40A5-9BF6-E5338C4917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19338"/>
            <a:ext cx="9144000" cy="2938462"/>
          </a:xfrm>
        </p:spPr>
        <p:txBody>
          <a:bodyPr/>
          <a:lstStyle/>
          <a:p>
            <a:pPr algn="l"/>
            <a:r>
              <a:rPr lang="en-US" dirty="0"/>
              <a:t>Writing a grant is about selling an idea </a:t>
            </a:r>
          </a:p>
          <a:p>
            <a:pPr algn="l"/>
            <a:r>
              <a:rPr lang="en-US" dirty="0"/>
              <a:t>	a. What are we doing and why is it important?</a:t>
            </a:r>
          </a:p>
          <a:p>
            <a:pPr algn="l"/>
            <a:r>
              <a:rPr lang="en-US" dirty="0"/>
              <a:t>	b. Why should you fund this project?</a:t>
            </a:r>
          </a:p>
          <a:p>
            <a:pPr algn="l"/>
            <a:r>
              <a:rPr lang="en-US" dirty="0"/>
              <a:t>	c. Why should you fund me?</a:t>
            </a:r>
          </a:p>
          <a:p>
            <a:pPr algn="l"/>
            <a:r>
              <a:rPr lang="en-US" dirty="0"/>
              <a:t> </a:t>
            </a:r>
          </a:p>
          <a:p>
            <a:pPr algn="l"/>
            <a:r>
              <a:rPr lang="en-US" dirty="0"/>
              <a:t>Write for the reader: they know nothing about what your doing.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52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F0166-009B-41DD-A9B1-1B18BF864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CA4CE-0FDB-4B96-8926-4019505A1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the instructions of the grant announcement very closely</a:t>
            </a:r>
          </a:p>
          <a:p>
            <a:r>
              <a:rPr lang="en-US" dirty="0"/>
              <a:t>Structure of the proposal</a:t>
            </a:r>
          </a:p>
          <a:p>
            <a:r>
              <a:rPr lang="en-US" dirty="0"/>
              <a:t>Questions they want you to address.</a:t>
            </a:r>
          </a:p>
          <a:p>
            <a:r>
              <a:rPr lang="en-US" dirty="0"/>
              <a:t>In SAMHSA grants, they have a check list to see if you addressed everything  even if it was not that relevant</a:t>
            </a:r>
          </a:p>
          <a:p>
            <a:endParaRPr lang="en-US" dirty="0"/>
          </a:p>
          <a:p>
            <a:r>
              <a:rPr lang="en-US" dirty="0"/>
              <a:t>Writing a grant is like making an argument; at the end they are convinced to fund you. </a:t>
            </a:r>
          </a:p>
        </p:txBody>
      </p:sp>
    </p:spTree>
    <p:extLst>
      <p:ext uri="{BB962C8B-B14F-4D97-AF65-F5344CB8AC3E}">
        <p14:creationId xmlns:p14="http://schemas.microsoft.com/office/powerpoint/2010/main" val="1995775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93325-D482-4096-86CD-B44202F86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55024-14F6-4505-9522-28E9CAFD6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 aims: one page tells the entire story of the project. </a:t>
            </a:r>
          </a:p>
          <a:p>
            <a:endParaRPr lang="en-US" dirty="0"/>
          </a:p>
          <a:p>
            <a:pPr lvl="1"/>
            <a:r>
              <a:rPr lang="en-US" dirty="0"/>
              <a:t>The problem</a:t>
            </a:r>
          </a:p>
          <a:p>
            <a:pPr lvl="1"/>
            <a:r>
              <a:rPr lang="en-US" dirty="0"/>
              <a:t>What has been done</a:t>
            </a:r>
          </a:p>
          <a:p>
            <a:pPr lvl="1"/>
            <a:r>
              <a:rPr lang="en-US" dirty="0"/>
              <a:t>Your solution </a:t>
            </a:r>
          </a:p>
          <a:p>
            <a:pPr lvl="1"/>
            <a:r>
              <a:rPr lang="en-US" dirty="0"/>
              <a:t>How will you do it</a:t>
            </a:r>
          </a:p>
          <a:p>
            <a:pPr lvl="1"/>
            <a:r>
              <a:rPr lang="en-US" dirty="0"/>
              <a:t>What are the specific outcomes</a:t>
            </a:r>
          </a:p>
          <a:p>
            <a:pPr lvl="1"/>
            <a:r>
              <a:rPr lang="en-US" dirty="0"/>
              <a:t>How will you evaluate 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67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85C13-F0E5-41F1-92C2-80BAB976D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1261E-4257-4499-8F9C-B2550816E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The problem</a:t>
            </a:r>
          </a:p>
          <a:p>
            <a:pPr lvl="2"/>
            <a:r>
              <a:rPr lang="en-US" dirty="0"/>
              <a:t>Since COVID, rates of anxiety have increased in school children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What has been done</a:t>
            </a:r>
          </a:p>
          <a:p>
            <a:pPr lvl="2"/>
            <a:r>
              <a:rPr lang="en-US" dirty="0"/>
              <a:t>Schools are struggling to find solutions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Your solution </a:t>
            </a:r>
          </a:p>
          <a:p>
            <a:pPr lvl="2"/>
            <a:r>
              <a:rPr lang="en-US" dirty="0"/>
              <a:t>CBT for anxiety has proven effective</a:t>
            </a:r>
          </a:p>
          <a:p>
            <a:pPr lvl="2"/>
            <a:r>
              <a:rPr lang="en-US" dirty="0"/>
              <a:t>CBT  has been imported into schools </a:t>
            </a:r>
            <a:r>
              <a:rPr lang="en-US" dirty="0" err="1"/>
              <a:t>sucessfually</a:t>
            </a:r>
            <a:endParaRPr lang="en-US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251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E78EB-5CEE-4EB7-9152-B6BD01D53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64D2E-A360-44F3-8EE5-683723CA3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How will you do it</a:t>
            </a:r>
          </a:p>
          <a:p>
            <a:pPr lvl="2"/>
            <a:r>
              <a:rPr lang="en-US" dirty="0"/>
              <a:t>We want to train 25 school counselors in CBT skills</a:t>
            </a:r>
          </a:p>
          <a:p>
            <a:pPr lvl="2"/>
            <a:r>
              <a:rPr lang="en-US" dirty="0"/>
              <a:t>Student referred to the counseling office will be offered short term CBT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What are the specific outcomes</a:t>
            </a:r>
          </a:p>
          <a:p>
            <a:pPr lvl="2"/>
            <a:r>
              <a:rPr lang="en-US" dirty="0"/>
              <a:t>We want to show a decrease in student-reported anxiety</a:t>
            </a:r>
          </a:p>
          <a:p>
            <a:pPr lvl="2"/>
            <a:r>
              <a:rPr lang="en-US" dirty="0"/>
              <a:t>We think this will be associated with increased school attendance 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How will you evaluate it</a:t>
            </a:r>
          </a:p>
          <a:p>
            <a:pPr lvl="2"/>
            <a:r>
              <a:rPr lang="en-US" dirty="0"/>
              <a:t>We will measure levels of anxiety before and after the program with measure X</a:t>
            </a:r>
          </a:p>
          <a:p>
            <a:pPr lvl="2"/>
            <a:r>
              <a:rPr lang="en-US" dirty="0"/>
              <a:t>We will monitor treatment effect on 30 consecutive students referred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833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279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Grant Writing: The Specific Aims</vt:lpstr>
      <vt:lpstr>General Guidelines</vt:lpstr>
      <vt:lpstr>Specific Aims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Grant Writing: The Specific Aims</dc:title>
  <dc:creator>Diamond,Guy</dc:creator>
  <cp:lastModifiedBy>paynewinstonpacers@gmail.com</cp:lastModifiedBy>
  <cp:revision>6</cp:revision>
  <dcterms:created xsi:type="dcterms:W3CDTF">2022-02-17T14:01:01Z</dcterms:created>
  <dcterms:modified xsi:type="dcterms:W3CDTF">2022-02-22T20:09:31Z</dcterms:modified>
</cp:coreProperties>
</file>